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80" r:id="rId28"/>
    <p:sldId id="279" r:id="rId29"/>
  </p:sldIdLst>
  <p:sldSz cx="18288000" cy="10287000"/>
  <p:notesSz cx="6858000" cy="9144000"/>
  <p:embeddedFontLst>
    <p:embeddedFont>
      <p:font typeface="Aleo Bold" panose="020B0604020202020204" charset="0"/>
      <p:regular r:id="rId30"/>
      <p:bold r:id="rId31"/>
    </p:embeddedFont>
    <p:embeddedFont>
      <p:font typeface="Bukhari Script" panose="020B0604020202020204" charset="0"/>
      <p:regular r:id="rId32"/>
    </p:embeddedFont>
    <p:embeddedFont>
      <p:font typeface="Canva Sans" panose="020B0604020202020204" charset="0"/>
      <p:regular r:id="rId33"/>
    </p:embeddedFont>
    <p:embeddedFont>
      <p:font typeface="Montserrat Light Bold Italics" panose="020B0604020202020204" charset="0"/>
      <p:regular r:id="rId34"/>
      <p:bold r:id="rId35"/>
      <p:italic r:id="rId36"/>
      <p:boldItalic r:id="rId37"/>
    </p:embeddedFont>
    <p:embeddedFont>
      <p:font typeface="Roboto" panose="02000000000000000000" pitchFamily="2" charset="0"/>
      <p:regular r:id="rId38"/>
      <p:bold r:id="rId39"/>
      <p:italic r:id="rId40"/>
      <p:boldItalic r:id="rId41"/>
    </p:embeddedFont>
    <p:embeddedFont>
      <p:font typeface="Roboto Bold" panose="02000000000000000000" charset="0"/>
      <p:regular r:id="rId42"/>
      <p:bold r:id="rId43"/>
    </p:embeddedFont>
    <p:embeddedFont>
      <p:font typeface="Roboto Bold Italics" panose="020B0604020202020204" charset="0"/>
      <p:regular r:id="rId44"/>
      <p:bold r:id="rId45"/>
      <p:italic r:id="rId46"/>
      <p:boldItalic r:id="rId47"/>
    </p:embeddedFont>
    <p:embeddedFont>
      <p:font typeface="Roboto Condensed Bold" panose="020B0604020202020204" charset="0"/>
      <p:regular r:id="rId48"/>
      <p:bold r:id="rId49"/>
    </p:embeddedFont>
    <p:embeddedFont>
      <p:font typeface="Roboto Italics" panose="020B0604020202020204" charset="0"/>
      <p:regular r:id="rId50"/>
      <p: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 autoAdjust="0"/>
    <p:restoredTop sz="94589" autoAdjust="0"/>
  </p:normalViewPr>
  <p:slideViewPr>
    <p:cSldViewPr>
      <p:cViewPr varScale="1">
        <p:scale>
          <a:sx n="99" d="100"/>
          <a:sy n="99" d="100"/>
        </p:scale>
        <p:origin x="277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0.fntdata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4.xml"/><Relationship Id="rId51" Type="http://schemas.openxmlformats.org/officeDocument/2006/relationships/font" Target="fonts/font22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6.xml"/><Relationship Id="rId41" Type="http://schemas.openxmlformats.org/officeDocument/2006/relationships/font" Target="fonts/font12.fntdata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49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media" Target="../media/media3.mp4"/><Relationship Id="rId7" Type="http://schemas.openxmlformats.org/officeDocument/2006/relationships/image" Target="../media/image7.jpe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3.mp4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7" Type="http://schemas.openxmlformats.org/officeDocument/2006/relationships/image" Target="../media/image10.jpe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5.mp4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7.mp4"/><Relationship Id="rId7" Type="http://schemas.openxmlformats.org/officeDocument/2006/relationships/image" Target="../media/image12.jpeg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7.mp4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9.mp4"/><Relationship Id="rId1" Type="http://schemas.openxmlformats.org/officeDocument/2006/relationships/video" Target="NULL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0.mp4"/><Relationship Id="rId1" Type="http://schemas.openxmlformats.org/officeDocument/2006/relationships/video" Target="NULL" TargetMode="Externa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1028700" y="2069579"/>
            <a:ext cx="12983297" cy="498983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7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900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AUDIODESKRIPTION UND KI – CHANCEN UND GRENZEN AUS SICHT EINES BLINDEN PUBLIKUMS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01664" y="436272"/>
            <a:ext cx="2547089" cy="332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60"/>
              </a:lnSpc>
            </a:pPr>
            <a:r>
              <a:rPr lang="en-US" sz="19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01.04.2026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923557" y="8264727"/>
            <a:ext cx="3005130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36"/>
              </a:lnSpc>
            </a:pPr>
            <a:r>
              <a:rPr lang="en-US" sz="2863" b="1">
                <a:solidFill>
                  <a:srgbClr val="0D5B69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HELA </a:t>
            </a:r>
          </a:p>
          <a:p>
            <a:pPr algn="l">
              <a:lnSpc>
                <a:spcPts val="3436"/>
              </a:lnSpc>
            </a:pPr>
            <a:r>
              <a:rPr lang="en-US" sz="2863" b="1">
                <a:solidFill>
                  <a:srgbClr val="0D5B69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MICHALSKI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62796" y="8274252"/>
            <a:ext cx="4258163" cy="581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80"/>
              </a:lnSpc>
            </a:pPr>
            <a:r>
              <a:rPr lang="en-US" sz="19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Hörfilmautorin</a:t>
            </a:r>
          </a:p>
          <a:p>
            <a:pPr algn="r">
              <a:lnSpc>
                <a:spcPts val="2280"/>
              </a:lnSpc>
            </a:pPr>
            <a:r>
              <a:rPr lang="en-US" sz="19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hw.michalski@t-online.de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403212" y="8264727"/>
            <a:ext cx="3005130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36"/>
              </a:lnSpc>
            </a:pPr>
            <a:r>
              <a:rPr lang="en-US" sz="2863" b="1">
                <a:solidFill>
                  <a:srgbClr val="0D5B69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LILJA </a:t>
            </a:r>
          </a:p>
          <a:p>
            <a:pPr algn="l">
              <a:lnSpc>
                <a:spcPts val="3436"/>
              </a:lnSpc>
            </a:pPr>
            <a:r>
              <a:rPr lang="en-US" sz="2863" b="1">
                <a:solidFill>
                  <a:srgbClr val="0D5B69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HÄFELE-STEPHAN</a:t>
            </a:r>
          </a:p>
        </p:txBody>
      </p:sp>
      <p:sp>
        <p:nvSpPr>
          <p:cNvPr id="2" name="TextBox 2"/>
          <p:cNvSpPr txBox="1"/>
          <p:nvPr/>
        </p:nvSpPr>
        <p:spPr>
          <a:xfrm>
            <a:off x="12642452" y="8274252"/>
            <a:ext cx="4258163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280"/>
              </a:lnSpc>
            </a:pPr>
            <a:r>
              <a:rPr lang="en-US" sz="19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Producerin (Accessible Media)</a:t>
            </a:r>
          </a:p>
          <a:p>
            <a:pPr algn="r">
              <a:lnSpc>
                <a:spcPts val="2280"/>
              </a:lnSpc>
            </a:pPr>
            <a:r>
              <a:rPr lang="en-US" sz="19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m. hello@thisislilja.com</a:t>
            </a:r>
          </a:p>
          <a:p>
            <a:pPr algn="r">
              <a:lnSpc>
                <a:spcPts val="2280"/>
              </a:lnSpc>
            </a:pPr>
            <a:r>
              <a:rPr lang="en-US" sz="19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t. 0151 20 10 5775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28225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ANFORDERUNGEN </a:t>
            </a:r>
          </a:p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AN EINE AD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303960" y="3381278"/>
            <a:ext cx="9098735" cy="2228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Der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Einsatz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von Ki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sollte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stehts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die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Anforderungen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der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Blinden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sehbehinderten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Menschen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erfüllen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, die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sie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nutzen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033540" y="5018541"/>
            <a:ext cx="9225760" cy="3316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Bedienbarkeit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allen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Hilfsmitteln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Verständlichkeit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der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Beschreibungen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Stimmen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Bei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Filmen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Audiodeskription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Dialoglücken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Sound-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Pausen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Verlässlichkeit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Inhalt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Bedienung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Form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Vollständigkeit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von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Inhalt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Genrespezifische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Emotionalität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Vergleichbarkeit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der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Erfahrung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sehender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Menschen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03960" y="8157210"/>
            <a:ext cx="9098735" cy="469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Jeder Einsatz von K.i. sollte also hierauf geprüft werden.</a:t>
            </a:r>
          </a:p>
        </p:txBody>
      </p:sp>
      <p:sp>
        <p:nvSpPr>
          <p:cNvPr id="5" name="TextBox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282128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PRÜFUNG VOM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EINSATZ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305002" y="3889375"/>
            <a:ext cx="9098735" cy="4584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Es gibt heutzutage viele Möglichkeiten, K.i. einzusetzen. </a:t>
            </a:r>
          </a:p>
          <a:p>
            <a:pPr algn="l">
              <a:lnSpc>
                <a:spcPts val="3640"/>
              </a:lnSpc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Ihre Qualität ist allerdings stark schwankend und hängt von vielen Faktoren ab. </a:t>
            </a:r>
          </a:p>
          <a:p>
            <a:pPr algn="l">
              <a:lnSpc>
                <a:spcPts val="3640"/>
              </a:lnSpc>
            </a:pPr>
            <a:endParaRPr lang="en-US" sz="2800">
              <a:solidFill>
                <a:srgbClr val="0D5B69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3640"/>
              </a:lnSpc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Im Folgenden zeigen wir einen sehr kleinen Ausschnitt verschiedener Einsatzmöglichkeiten. </a:t>
            </a:r>
          </a:p>
          <a:p>
            <a:pPr algn="l">
              <a:lnSpc>
                <a:spcPts val="3640"/>
              </a:lnSpc>
            </a:pPr>
            <a:endParaRPr lang="en-US" sz="2800">
              <a:solidFill>
                <a:srgbClr val="0D5B69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3640"/>
              </a:lnSpc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Bei jedem Beispiel stellt sich die Frage: 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Inwiefern erfüllt das jeweilige Beispiel die Anforderungen an eine Beschreibung vollständig und sinnvoll?</a:t>
            </a:r>
          </a:p>
        </p:txBody>
      </p:sp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/>
          </p:cNvSpPr>
          <p:nvPr>
            <p:ph type="title" idx="4294967295"/>
          </p:nvPr>
        </p:nvSpPr>
        <p:spPr>
          <a:xfrm>
            <a:off x="1971093" y="3775075"/>
            <a:ext cx="15440607" cy="14106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“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Könnt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ihr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Beispiele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geben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?”</a:t>
            </a:r>
          </a:p>
        </p:txBody>
      </p:sp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6216023" cy="2946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GELESENE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ARTIKEL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MIT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STIMME</a:t>
            </a:r>
          </a:p>
        </p:txBody>
      </p:sp>
      <p:pic>
        <p:nvPicPr>
          <p:cNvPr id="4" name="Picture 4" descr="Screenshot eines Artikels in der ntv-app. &quot;Artikel anhören&quot; ist rot markiert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4626"/>
          <a:stretch>
            <a:fillRect/>
          </a:stretch>
        </p:blipFill>
        <p:spPr>
          <a:xfrm>
            <a:off x="11855095" y="640117"/>
            <a:ext cx="3802777" cy="7848825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303960" y="8755642"/>
            <a:ext cx="7102269" cy="19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Aufnahme der Vorlesefunktion aus der ntv app</a:t>
            </a:r>
          </a:p>
        </p:txBody>
      </p:sp>
      <p:sp>
        <p:nvSpPr>
          <p:cNvPr id="5" name="TextBox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7" name="TextBox 7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8683209" cy="2946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BESCHREIBENDE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FÜR GEGENSTÄNDE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IM ALLTAG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5591386"/>
            <a:ext cx="7062620" cy="956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Video 01: Eine von K.i. erstellte Raumanalyse. Einige Details sind präzise, andere Details jedoch nicht.</a:t>
            </a:r>
          </a:p>
          <a:p>
            <a:pPr algn="l">
              <a:lnSpc>
                <a:spcPts val="1560"/>
              </a:lnSpc>
            </a:pPr>
            <a:endParaRPr lang="en-US" sz="120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Video 02:  Die Nutzerin steht vor einem Gemüsegeschäft. 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Vor ihr liegen von links nach rechts in Körben Fenchel, Blumenkohl sowie rote, grüne und gelbe Paprika. 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Die Produktbeschreibung ist fehlerhaft.</a:t>
            </a:r>
          </a:p>
        </p:txBody>
      </p:sp>
      <p:sp>
        <p:nvSpPr>
          <p:cNvPr id="6" name="Freeform 6" descr="Ein Hotelzimmer. Geradezu eine blaue Konstruktion, die Sofa und Schreibtisch kombiniert. Rechts neben dem Schreibtisch steht ein knall roter Stuhl."/>
          <p:cNvSpPr/>
          <p:nvPr/>
        </p:nvSpPr>
        <p:spPr>
          <a:xfrm>
            <a:off x="9311832" y="2222925"/>
            <a:ext cx="3589071" cy="4785427"/>
          </a:xfrm>
          <a:custGeom>
            <a:avLst/>
            <a:gdLst/>
            <a:ahLst/>
            <a:cxnLst/>
            <a:rect l="l" t="t" r="r" b="b"/>
            <a:pathLst>
              <a:path w="3589071" h="4785427">
                <a:moveTo>
                  <a:pt x="0" y="0"/>
                </a:moveTo>
                <a:lnTo>
                  <a:pt x="3589071" y="0"/>
                </a:lnTo>
                <a:lnTo>
                  <a:pt x="3589071" y="4785427"/>
                </a:lnTo>
                <a:lnTo>
                  <a:pt x="0" y="478542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pic>
        <p:nvPicPr>
          <p:cNvPr id="5" name="Picture 5" descr="K.i. generierte Beschreibung des Raume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10" end="740"/>
                </p14:media>
              </p:ext>
            </p:extLst>
          </p:nvPr>
        </p:nvPicPr>
        <p:blipFill>
          <a:blip r:embed="rId7"/>
          <a:srcRect l="8328" t="-3873" b="3873"/>
          <a:stretch>
            <a:fillRect/>
          </a:stretch>
        </p:blipFill>
        <p:spPr>
          <a:xfrm>
            <a:off x="8686800" y="7230163"/>
            <a:ext cx="4214103" cy="1438018"/>
          </a:xfrm>
          <a:prstGeom prst="rect">
            <a:avLst/>
          </a:prstGeom>
        </p:spPr>
      </p:pic>
      <p:pic>
        <p:nvPicPr>
          <p:cNvPr id="4" name="Picture 4" descr="Video vom Gemüsestand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13162847" y="2095492"/>
            <a:ext cx="3688727" cy="6809957"/>
          </a:xfrm>
          <a:prstGeom prst="rect">
            <a:avLst/>
          </a:prstGeom>
        </p:spPr>
      </p:pic>
      <p:sp>
        <p:nvSpPr>
          <p:cNvPr id="8" name="TextBox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100000">
                <p:cTn id="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7" name="TextBox 7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7106302" cy="2946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MENSCHLICHE SPRACHE 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&amp; KI?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35082" y="3638441"/>
            <a:ext cx="2936015" cy="1146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Aufnahme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Film-AD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Englischer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menschlichen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Stimme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die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mitreißt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emotional dem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Inhalt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angemessen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ist</a:t>
            </a: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Untertitel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K.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.-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generiert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ohne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Korrektur</a:t>
            </a: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entsprechend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Fehlern</a:t>
            </a: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" name="Picture 5" descr="Filmausschnitt &quot;Frankenstein&quot; mit englischer AD und Untertiteln, menschliche Stimm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9601200" y="2797646"/>
            <a:ext cx="6672777" cy="308339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288800" y="6314480"/>
            <a:ext cx="2936015" cy="1146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Aufnahme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Film-AD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automatisierter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Deutscher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K.i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die emotional nicht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berührt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kalt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wirkt</a:t>
            </a: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Untertitel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K.i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generiert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ohne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Korrektur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entsprechend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Fehlern</a:t>
            </a:r>
            <a:endParaRPr lang="en-US" sz="12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" name="Picture 4" descr="Filmausschnitt &quot;Frankenstein&quot; mit deutscher AD, K.i. Stimm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9601200" y="6310963"/>
            <a:ext cx="6672777" cy="3083392"/>
          </a:xfrm>
          <a:prstGeom prst="rect">
            <a:avLst/>
          </a:prstGeom>
        </p:spPr>
      </p:pic>
      <p:sp>
        <p:nvSpPr>
          <p:cNvPr id="6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100000">
                <p:cTn id="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7106302" cy="2946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MENSCHLICHE AUTOREN ODER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303960" y="2821630"/>
            <a:ext cx="8172147" cy="19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SWR Spielfilm “VENA” - Preisträger Hörfilmpreis 2025 , Untertitel ebenfalls durch Autoren geschrieben und nicht generiert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76000" y="3427962"/>
            <a:ext cx="7663975" cy="2670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 b="1">
                <a:solidFill>
                  <a:srgbClr val="535857"/>
                </a:solidFill>
                <a:latin typeface="Roboto Bold"/>
                <a:ea typeface="Roboto Bold"/>
                <a:cs typeface="Roboto Bold"/>
                <a:sym typeface="Roboto Bold"/>
              </a:rPr>
              <a:t>AD Text, von den Autoren Carina Saligmann, gesprochen von Laura Storz</a:t>
            </a:r>
          </a:p>
          <a:p>
            <a:pPr algn="l">
              <a:lnSpc>
                <a:spcPts val="1560"/>
              </a:lnSpc>
            </a:pPr>
            <a:endParaRPr lang="en-US" sz="1200" b="1">
              <a:solidFill>
                <a:srgbClr val="535857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Jenny reicht ihm ein Kosmetikdöschen, dass er intensiv betrachtet.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Er lässt das Döschen durch seine Finger gleiten, dann mustert er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Jenny die mit geneigtem Kopf vor ihm sitzt.</a:t>
            </a:r>
          </a:p>
          <a:p>
            <a:pPr algn="l">
              <a:lnSpc>
                <a:spcPts val="1560"/>
              </a:lnSpc>
            </a:pPr>
            <a:endParaRPr lang="en-US" sz="120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Bolle wischt seine Nase, dann nimmt er den Brief von Jennys Bein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und setzt sich dann lesend auf einen Stuhl neben seine Freundin.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Den Blick starr auf den Brief gerichtet, nimmt er seine Kopfhörer ab.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Jennys Körper durchfährt ein Schütteln.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Der Brief ist vom Amtsgericht Stading-Ulzbach.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Die Dauer der Haft: 14 Monate und 15 Tage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Jenny hält ihren Kopf gesenkt und reibt mit den Fingern über ihre Stirn und die geschlossenen Augen.</a:t>
            </a:r>
          </a:p>
          <a:p>
            <a:pPr algn="l">
              <a:lnSpc>
                <a:spcPts val="1560"/>
              </a:lnSpc>
            </a:pPr>
            <a:endParaRPr lang="en-US" sz="120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" name="Picture 8" descr="Videoausschnitt aus dem Film &quot;VENA&quot;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4960"/>
                </p14:media>
              </p:ext>
            </p:extLst>
          </p:nvPr>
        </p:nvPicPr>
        <p:blipFill>
          <a:blip r:embed="rId6"/>
          <a:srcRect t="19394" b="58407"/>
          <a:stretch>
            <a:fillRect/>
          </a:stretch>
        </p:blipFill>
        <p:spPr>
          <a:xfrm>
            <a:off x="11329062" y="3447012"/>
            <a:ext cx="5147046" cy="247250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576000" y="6416950"/>
            <a:ext cx="7108678" cy="2480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 b="1">
                <a:solidFill>
                  <a:srgbClr val="535857"/>
                </a:solidFill>
                <a:latin typeface="Roboto Bold"/>
                <a:ea typeface="Roboto Bold"/>
                <a:cs typeface="Roboto Bold"/>
                <a:sym typeface="Roboto Bold"/>
              </a:rPr>
              <a:t>Automatisch generierte K.i. Audiodeskription, K.i. Stimme “Anja”</a:t>
            </a:r>
          </a:p>
          <a:p>
            <a:pPr algn="l">
              <a:lnSpc>
                <a:spcPts val="1560"/>
              </a:lnSpc>
            </a:pPr>
            <a:endParaRPr lang="en-US" sz="1200" b="1">
              <a:solidFill>
                <a:srgbClr val="535857"/>
              </a:solidFill>
              <a:latin typeface="Roboto Bold"/>
              <a:ea typeface="Roboto Bold"/>
              <a:cs typeface="Roboto Bold"/>
              <a:sym typeface="Roboto Bold"/>
            </a:endParaRP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 Frau sitzt in einem dunklen Raum.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 Mann trägt Kopfhörer und sitzt in einem dunklen Raum. 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Licht fällt durch ein Fenster mit Gardinen.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 Frau sitzt in einem dunklen Raum. SWR erscheint im Bild.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 Mann trägt Kopfhörer und hält sich den Kopf. 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Licht fällt durch ein Fenster mit Pflanzen.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 Frau sitzt angespannt in einem dunklen Raum. 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(Sie atmet weiterhin angespannt.) steht im Bild.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 Mann hält ein Blatt Papier mit dem Titel "Lukas am Strafzettel". </a:t>
            </a:r>
          </a:p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Auf dem Papier steht unter anderem "Altzeichen 256 C".</a:t>
            </a:r>
          </a:p>
          <a:p>
            <a:pPr algn="l">
              <a:lnSpc>
                <a:spcPts val="1560"/>
              </a:lnSpc>
            </a:pPr>
            <a:endParaRPr lang="en-US" sz="120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" name="Picture 9" descr="Beispiel automatisch generierte AD mit K.i. Stimm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11329062" y="5989302"/>
            <a:ext cx="5147046" cy="3041436"/>
          </a:xfrm>
          <a:prstGeom prst="rect">
            <a:avLst/>
          </a:prstGeom>
        </p:spPr>
      </p:pic>
      <p:sp>
        <p:nvSpPr>
          <p:cNvPr id="4" name="TextBox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100000">
                <p:cTn id="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8683209" cy="19748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BESCHREIBENDE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FÜR KUNST</a:t>
            </a:r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5" name="Freeform 5" descr="Foto in einem Ausstellungsraum"/>
          <p:cNvSpPr/>
          <p:nvPr/>
        </p:nvSpPr>
        <p:spPr>
          <a:xfrm>
            <a:off x="10055449" y="1322065"/>
            <a:ext cx="6178395" cy="8237860"/>
          </a:xfrm>
          <a:custGeom>
            <a:avLst/>
            <a:gdLst/>
            <a:ahLst/>
            <a:cxnLst/>
            <a:rect l="l" t="t" r="r" b="b"/>
            <a:pathLst>
              <a:path w="6178395" h="8237860">
                <a:moveTo>
                  <a:pt x="0" y="0"/>
                </a:moveTo>
                <a:lnTo>
                  <a:pt x="6178395" y="0"/>
                </a:lnTo>
                <a:lnTo>
                  <a:pt x="6178395" y="8237860"/>
                </a:lnTo>
                <a:lnTo>
                  <a:pt x="0" y="82378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8372934" cy="19748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BESCHREIBENDE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FÜR KUNST</a:t>
            </a:r>
          </a:p>
        </p:txBody>
      </p:sp>
      <p:sp>
        <p:nvSpPr>
          <p:cNvPr id="6" name="Freeform 6" descr="Foto in einem Ausstellungsraum"/>
          <p:cNvSpPr/>
          <p:nvPr/>
        </p:nvSpPr>
        <p:spPr>
          <a:xfrm>
            <a:off x="3489073" y="3219450"/>
            <a:ext cx="4529138" cy="6038850"/>
          </a:xfrm>
          <a:custGeom>
            <a:avLst/>
            <a:gdLst/>
            <a:ahLst/>
            <a:cxnLst/>
            <a:rect l="l" t="t" r="r" b="b"/>
            <a:pathLst>
              <a:path w="4529138" h="6038850">
                <a:moveTo>
                  <a:pt x="0" y="0"/>
                </a:moveTo>
                <a:lnTo>
                  <a:pt x="4529137" y="0"/>
                </a:lnTo>
                <a:lnTo>
                  <a:pt x="4529137" y="6038850"/>
                </a:lnTo>
                <a:lnTo>
                  <a:pt x="0" y="603885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 descr="Screenshot des Beschreibungstextes in Textform"/>
          <p:cNvSpPr/>
          <p:nvPr/>
        </p:nvSpPr>
        <p:spPr>
          <a:xfrm>
            <a:off x="9753895" y="2642419"/>
            <a:ext cx="7505405" cy="5002162"/>
          </a:xfrm>
          <a:custGeom>
            <a:avLst/>
            <a:gdLst/>
            <a:ahLst/>
            <a:cxnLst/>
            <a:rect l="l" t="t" r="r" b="b"/>
            <a:pathLst>
              <a:path w="7505405" h="5002162">
                <a:moveTo>
                  <a:pt x="0" y="0"/>
                </a:moveTo>
                <a:lnTo>
                  <a:pt x="7505405" y="0"/>
                </a:lnTo>
                <a:lnTo>
                  <a:pt x="7505405" y="5002162"/>
                </a:lnTo>
                <a:lnTo>
                  <a:pt x="0" y="5002162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pic>
        <p:nvPicPr>
          <p:cNvPr id="7" name="Picture 7" descr="Sprachausgabe der Textbeschreibung durch seeing.a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t="79093"/>
          <a:stretch>
            <a:fillRect/>
          </a:stretch>
        </p:blipFill>
        <p:spPr>
          <a:xfrm>
            <a:off x="9753895" y="7644581"/>
            <a:ext cx="2018758" cy="91336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8303960" y="8694284"/>
            <a:ext cx="7102269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Automatisiert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erstellter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Text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Raumbeschreibung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durch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seeing.ai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Ausstellung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algn="l">
              <a:lnSpc>
                <a:spcPts val="1560"/>
              </a:lnSpc>
            </a:pP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Museum der Arbeit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Barmbek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-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Ausstellung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: CARE!</a:t>
            </a:r>
          </a:p>
        </p:txBody>
      </p:sp>
      <p:sp>
        <p:nvSpPr>
          <p:cNvPr id="8" name="TextBox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7" name="TextBox 7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7597822" cy="19748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BESCHREIBENDE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FÜR KUNST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03960" y="2739390"/>
            <a:ext cx="7102269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Automatisiert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erstellter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Text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Raumbeschreibung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durch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seeing.ai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einer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Ausstellung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algn="l">
              <a:lnSpc>
                <a:spcPts val="1560"/>
              </a:lnSpc>
            </a:pP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Museum der Arbeit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Barmbek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- </a:t>
            </a:r>
            <a:r>
              <a:rPr lang="en-US" sz="12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Ausstellung</a:t>
            </a:r>
            <a:r>
              <a:rPr lang="en-US" sz="12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: RESPECT</a:t>
            </a:r>
          </a:p>
        </p:txBody>
      </p:sp>
      <p:sp>
        <p:nvSpPr>
          <p:cNvPr id="4" name="Freeform 4" descr="Foto einer Ausstellungswand im Museum"/>
          <p:cNvSpPr/>
          <p:nvPr/>
        </p:nvSpPr>
        <p:spPr>
          <a:xfrm>
            <a:off x="8303960" y="3694055"/>
            <a:ext cx="3843476" cy="5089640"/>
          </a:xfrm>
          <a:custGeom>
            <a:avLst/>
            <a:gdLst/>
            <a:ahLst/>
            <a:cxnLst/>
            <a:rect l="l" t="t" r="r" b="b"/>
            <a:pathLst>
              <a:path w="3843476" h="5089640">
                <a:moveTo>
                  <a:pt x="0" y="0"/>
                </a:moveTo>
                <a:lnTo>
                  <a:pt x="3843476" y="0"/>
                </a:lnTo>
                <a:lnTo>
                  <a:pt x="3843476" y="5089640"/>
                </a:lnTo>
                <a:lnTo>
                  <a:pt x="0" y="508964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pic>
        <p:nvPicPr>
          <p:cNvPr id="5" name="Picture 5" descr="Automatisch erstellter Beschreibungstex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40" end="2220"/>
                </p14:media>
              </p:ext>
            </p:extLst>
          </p:nvPr>
        </p:nvPicPr>
        <p:blipFill>
          <a:blip r:embed="rId5"/>
          <a:srcRect t="13511" b="38306"/>
          <a:stretch>
            <a:fillRect/>
          </a:stretch>
        </p:blipFill>
        <p:spPr>
          <a:xfrm>
            <a:off x="12227675" y="3694055"/>
            <a:ext cx="4881245" cy="5089640"/>
          </a:xfrm>
          <a:prstGeom prst="rect">
            <a:avLst/>
          </a:prstGeom>
        </p:spPr>
      </p:pic>
      <p:sp>
        <p:nvSpPr>
          <p:cNvPr id="6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21161" y="5119688"/>
            <a:ext cx="7169181" cy="0"/>
          </a:xfrm>
          <a:prstGeom prst="line">
            <a:avLst/>
          </a:prstGeom>
          <a:ln w="47625" cap="flat">
            <a:solidFill>
              <a:srgbClr val="FF914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7" name="Freeform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4196" y="1125062"/>
            <a:ext cx="2862533" cy="2862533"/>
          </a:xfrm>
          <a:custGeom>
            <a:avLst/>
            <a:gdLst/>
            <a:ahLst/>
            <a:cxnLst/>
            <a:rect l="l" t="t" r="r" b="b"/>
            <a:pathLst>
              <a:path w="2862533" h="2862533">
                <a:moveTo>
                  <a:pt x="0" y="0"/>
                </a:moveTo>
                <a:lnTo>
                  <a:pt x="2862533" y="0"/>
                </a:lnTo>
                <a:lnTo>
                  <a:pt x="2862533" y="2862533"/>
                </a:lnTo>
                <a:lnTo>
                  <a:pt x="0" y="286253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0" name="Freeform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8152" y="6248400"/>
            <a:ext cx="2862533" cy="2862533"/>
          </a:xfrm>
          <a:custGeom>
            <a:avLst/>
            <a:gdLst/>
            <a:ahLst/>
            <a:cxnLst/>
            <a:rect l="l" t="t" r="r" b="b"/>
            <a:pathLst>
              <a:path w="2862533" h="2862533">
                <a:moveTo>
                  <a:pt x="0" y="0"/>
                </a:moveTo>
                <a:lnTo>
                  <a:pt x="2862533" y="0"/>
                </a:lnTo>
                <a:lnTo>
                  <a:pt x="2862533" y="2862533"/>
                </a:lnTo>
                <a:lnTo>
                  <a:pt x="0" y="286253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5559409" y="1077437"/>
            <a:ext cx="7169181" cy="530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0"/>
              </a:lnSpc>
            </a:pPr>
            <a:r>
              <a:rPr lang="en-US" sz="3200" b="1">
                <a:solidFill>
                  <a:srgbClr val="0D5B69"/>
                </a:solidFill>
                <a:latin typeface="Roboto Bold"/>
                <a:ea typeface="Roboto Bold"/>
                <a:cs typeface="Roboto Bold"/>
                <a:sym typeface="Roboto Bold"/>
              </a:rPr>
              <a:t>Hela</a:t>
            </a:r>
          </a:p>
        </p:txBody>
      </p:sp>
      <p:grpSp>
        <p:nvGrpSpPr>
          <p:cNvPr id="8" name="Group 8" descr="Schwarz-Weiss Portrait Hela, eine ältere Dame mit verschmiztem Lächeln"/>
          <p:cNvGrpSpPr>
            <a:grpSpLocks noChangeAspect="1"/>
          </p:cNvGrpSpPr>
          <p:nvPr/>
        </p:nvGrpSpPr>
        <p:grpSpPr>
          <a:xfrm>
            <a:off x="1677419" y="1658289"/>
            <a:ext cx="1796087" cy="1796080"/>
            <a:chOff x="0" y="0"/>
            <a:chExt cx="6350000" cy="6349975"/>
          </a:xfrm>
        </p:grpSpPr>
        <p:sp>
          <p:nvSpPr>
            <p:cNvPr id="9" name="Freeform 9" descr="Portrait von Hela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 t="-2581" b="-2581"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559409" y="1570197"/>
            <a:ext cx="7169181" cy="424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5"/>
              </a:lnSpc>
            </a:pPr>
            <a:r>
              <a:rPr lang="en-US" sz="2550" b="1" i="1">
                <a:solidFill>
                  <a:srgbClr val="0D5B69"/>
                </a:solidFill>
                <a:latin typeface="Roboto Bold Italics"/>
                <a:ea typeface="Roboto Bold Italics"/>
                <a:cs typeface="Roboto Bold Italics"/>
                <a:sym typeface="Roboto Bold Italics"/>
              </a:rPr>
              <a:t>Hörfilmautorin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59409" y="2261712"/>
            <a:ext cx="11699891" cy="1682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5"/>
              </a:lnSpc>
            </a:pPr>
            <a:r>
              <a:rPr lang="en-US" sz="2550" i="1">
                <a:solidFill>
                  <a:srgbClr val="535857"/>
                </a:solidFill>
                <a:latin typeface="Roboto Italics"/>
                <a:ea typeface="Roboto Italics"/>
                <a:cs typeface="Roboto Italics"/>
                <a:sym typeface="Roboto Italics"/>
              </a:rPr>
              <a:t>über 28 Jahre Hörfilmautorin</a:t>
            </a:r>
          </a:p>
          <a:p>
            <a:pPr algn="l">
              <a:lnSpc>
                <a:spcPts val="3315"/>
              </a:lnSpc>
            </a:pPr>
            <a:r>
              <a:rPr lang="en-US" sz="2550" i="1">
                <a:solidFill>
                  <a:srgbClr val="535857"/>
                </a:solidFill>
                <a:latin typeface="Roboto Italics"/>
                <a:ea typeface="Roboto Italics"/>
                <a:cs typeface="Roboto Italics"/>
                <a:sym typeface="Roboto Italics"/>
              </a:rPr>
              <a:t>Hörfilmbeauftragte des Blinden- und Sehbehindertenvereins Hamburg e.V. (BSVH). Fachgruppe „Kultur“ mit dem Fokus auf Barrieren für blinde Menschen in Museen. Zudem arbeitet sie in der Fokusgruppe für Neugestaltung von Ausstellungen.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698861" y="6200775"/>
            <a:ext cx="7169181" cy="530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0"/>
              </a:lnSpc>
            </a:pPr>
            <a:r>
              <a:rPr lang="en-US" sz="3200" b="1">
                <a:solidFill>
                  <a:srgbClr val="0D5B69"/>
                </a:solidFill>
                <a:latin typeface="Roboto Bold"/>
                <a:ea typeface="Roboto Bold"/>
                <a:cs typeface="Roboto Bold"/>
                <a:sym typeface="Roboto Bold"/>
              </a:rPr>
              <a:t>Lilja</a:t>
            </a:r>
          </a:p>
        </p:txBody>
      </p:sp>
      <p:grpSp>
        <p:nvGrpSpPr>
          <p:cNvPr id="11" name="Group 11" descr="Schwarz-Weiß Portrait von Lilja, einer Frau Anfang 40 mit Brille. Sie stützt ihr Gesicht in ihre Hand."/>
          <p:cNvGrpSpPr>
            <a:grpSpLocks noChangeAspect="1"/>
          </p:cNvGrpSpPr>
          <p:nvPr/>
        </p:nvGrpSpPr>
        <p:grpSpPr>
          <a:xfrm>
            <a:off x="1701375" y="6781627"/>
            <a:ext cx="1796087" cy="1796080"/>
            <a:chOff x="0" y="0"/>
            <a:chExt cx="6350000" cy="6349975"/>
          </a:xfrm>
        </p:grpSpPr>
        <p:sp>
          <p:nvSpPr>
            <p:cNvPr id="12" name="Freeform 12" descr="Portrait von Lilja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5698861" y="6693535"/>
            <a:ext cx="7169181" cy="843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5"/>
              </a:lnSpc>
            </a:pPr>
            <a:r>
              <a:rPr lang="en-US" sz="2550" b="1" i="1">
                <a:solidFill>
                  <a:srgbClr val="0D5B69"/>
                </a:solidFill>
                <a:latin typeface="Roboto Bold Italics"/>
                <a:ea typeface="Roboto Bold Italics"/>
                <a:cs typeface="Roboto Bold Italics"/>
                <a:sym typeface="Roboto Bold Italics"/>
              </a:rPr>
              <a:t>Producerin - Postproduktion und Barrierefreiheit</a:t>
            </a:r>
          </a:p>
          <a:p>
            <a:pPr algn="l">
              <a:lnSpc>
                <a:spcPts val="3315"/>
              </a:lnSpc>
            </a:pPr>
            <a:r>
              <a:rPr lang="en-US" sz="2550" b="1" i="1">
                <a:solidFill>
                  <a:srgbClr val="0D5B69"/>
                </a:solidFill>
                <a:latin typeface="Roboto Bold Italics"/>
                <a:ea typeface="Roboto Bold Italics"/>
                <a:cs typeface="Roboto Bold Italics"/>
                <a:sym typeface="Roboto Bold Italics"/>
              </a:rPr>
              <a:t>Accessible Media Producer (M.A. BK)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698861" y="7804529"/>
            <a:ext cx="11699891" cy="1263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15"/>
              </a:lnSpc>
            </a:pPr>
            <a:r>
              <a:rPr lang="en-US" sz="2550" i="1">
                <a:solidFill>
                  <a:srgbClr val="535857"/>
                </a:solidFill>
                <a:latin typeface="Roboto Italics"/>
                <a:ea typeface="Roboto Italics"/>
                <a:cs typeface="Roboto Italics"/>
                <a:sym typeface="Roboto Italics"/>
              </a:rPr>
              <a:t>19 Jahre Erfahrung im Bereich Medienkreation, Produktion und Postproduktion</a:t>
            </a:r>
          </a:p>
          <a:p>
            <a:pPr algn="l">
              <a:lnSpc>
                <a:spcPts val="3315"/>
              </a:lnSpc>
            </a:pPr>
            <a:r>
              <a:rPr lang="en-US" sz="2550" i="1">
                <a:solidFill>
                  <a:srgbClr val="535857"/>
                </a:solidFill>
                <a:latin typeface="Roboto Italics"/>
                <a:ea typeface="Roboto Italics"/>
                <a:cs typeface="Roboto Italics"/>
                <a:sym typeface="Roboto Italics"/>
              </a:rPr>
              <a:t>Berät Filmproduktionen und Museen kreativ zur Barrierefreiheit ihrer Inhalte</a:t>
            </a:r>
          </a:p>
          <a:p>
            <a:pPr algn="l">
              <a:lnSpc>
                <a:spcPts val="3315"/>
              </a:lnSpc>
            </a:pPr>
            <a:r>
              <a:rPr lang="en-US" sz="2550" i="1">
                <a:solidFill>
                  <a:srgbClr val="535857"/>
                </a:solidFill>
                <a:latin typeface="Roboto Italics"/>
                <a:ea typeface="Roboto Italics"/>
                <a:cs typeface="Roboto Italics"/>
                <a:sym typeface="Roboto Italics"/>
              </a:rPr>
              <a:t>Studierte Filmproducing, Barrierefreie Kommunikation und Medienübersetzung</a:t>
            </a:r>
          </a:p>
        </p:txBody>
      </p:sp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>
            <a:spLocks noGrp="1"/>
          </p:cNvSpPr>
          <p:nvPr>
            <p:ph type="title" idx="4294967295"/>
          </p:nvPr>
        </p:nvSpPr>
        <p:spPr>
          <a:xfrm>
            <a:off x="1028700" y="1085850"/>
            <a:ext cx="6233829" cy="39179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BESCHREIBUNG &amp; STIMME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VON AD</a:t>
            </a:r>
          </a:p>
          <a:p>
            <a:pPr marL="0" marR="0" lvl="0" indent="0" algn="l" defTabSz="914400" rtl="0" eaLnBrk="1" fontAlgn="auto" latinLnBrk="0" hangingPunct="1">
              <a:lnSpc>
                <a:spcPts val="76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DUCH </a:t>
            </a:r>
            <a:r>
              <a:rPr kumimoji="0" lang="en-US" sz="6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6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303960" y="2850205"/>
            <a:ext cx="6077211" cy="19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Aufnahme der NDR Sendung “Kaum zu glauben” mit Kai Pflaume mit K.i. Stimme</a:t>
            </a:r>
          </a:p>
        </p:txBody>
      </p:sp>
      <p:pic>
        <p:nvPicPr>
          <p:cNvPr id="5" name="Picture 5" descr="Filmausschnitt NDR &quot;Kaum zu glauben&quot;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090"/>
                </p14:media>
              </p:ext>
            </p:extLst>
          </p:nvPr>
        </p:nvPicPr>
        <p:blipFill>
          <a:blip r:embed="rId4"/>
          <a:srcRect t="18946" b="58183"/>
          <a:stretch>
            <a:fillRect/>
          </a:stretch>
        </p:blipFill>
        <p:spPr>
          <a:xfrm>
            <a:off x="9532211" y="4385008"/>
            <a:ext cx="7491429" cy="3707734"/>
          </a:xfrm>
          <a:prstGeom prst="rect">
            <a:avLst/>
          </a:prstGeom>
        </p:spPr>
      </p:pic>
      <p:sp>
        <p:nvSpPr>
          <p:cNvPr id="6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/>
          </p:cNvSpPr>
          <p:nvPr>
            <p:ph type="title" idx="4294967295"/>
          </p:nvPr>
        </p:nvSpPr>
        <p:spPr>
          <a:xfrm>
            <a:off x="1971093" y="3775075"/>
            <a:ext cx="14345815" cy="28225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“Aber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ist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doch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viel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einfacher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und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günstiger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...”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97085" y="2239429"/>
            <a:ext cx="6965080" cy="23812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98424" y="2215616"/>
            <a:ext cx="6965080" cy="23812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2429123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5" name="Freeform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3551168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6" name="Freeform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4843710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7" name="Freeform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6252457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8" name="Freeform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7741214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1"/>
                </a:lnTo>
                <a:lnTo>
                  <a:pt x="0" y="57009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9" name="Freeform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2429123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0" name="Freeform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3551168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1" name="Freeform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4843710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2" name="Freeform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6252457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3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7741214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1"/>
                </a:lnTo>
                <a:lnTo>
                  <a:pt x="0" y="57009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4" name="TextBox 24"/>
          <p:cNvSpPr txBox="1"/>
          <p:nvPr/>
        </p:nvSpPr>
        <p:spPr>
          <a:xfrm>
            <a:off x="1320540" y="783692"/>
            <a:ext cx="5857196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999"/>
              </a:lnSpc>
            </a:pPr>
            <a:r>
              <a:rPr lang="en-US" sz="9999" b="1" dirty="0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CHANCEN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155674" y="2300783"/>
            <a:ext cx="6298248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automatisierter Prozesse, die Texte meist in Sekunden erfassen und verbalisieren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155674" y="3422828"/>
            <a:ext cx="6298248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liefert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groben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Eindruck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für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Räumlichkeiten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Dinge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oder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Gegebenheiten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155674" y="4715370"/>
            <a:ext cx="7346161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erkennt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u="sng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unbewegte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Situationen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Kunststile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algn="l">
              <a:lnSpc>
                <a:spcPts val="3120"/>
              </a:lnSpc>
              <a:spcBef>
                <a:spcPct val="0"/>
              </a:spcBef>
            </a:pP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und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sogar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die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Anwesenheit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von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Personen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relativ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gut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155674" y="5928855"/>
            <a:ext cx="7346161" cy="117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klingt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einigen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Modellen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menschlicher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nahbarer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</a:t>
            </a:r>
          </a:p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kann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gut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redaktionelle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Texte lessen und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ist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ggf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günstiger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als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professionelle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Sprecher*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innen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155674" y="7417612"/>
            <a:ext cx="6298248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lässt sich technisch in digitale Angebote einbetten und vom Publikum ansteuern und individualisieren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610396" y="783692"/>
            <a:ext cx="6813360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999"/>
              </a:lnSpc>
            </a:pPr>
            <a:r>
              <a:rPr lang="en-US" sz="9999" b="1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GRENZEN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445940" y="2496045"/>
            <a:ext cx="6965080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geht nicht auf pezifische Bedürfnisse oder Sondersituationen von Zielgruppen ein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445940" y="3513068"/>
            <a:ext cx="7102269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arbeitet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außerhalb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von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kontextuellen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Rahmen, </a:t>
            </a:r>
          </a:p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denkt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Bild- und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Markenbotschaften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nicht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445940" y="4520107"/>
            <a:ext cx="7099602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fehlinterpretiert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bei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Material- 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oder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Inhaltsmix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gestaffelter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Tiefe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Bewegung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keine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Emotionsinformationen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kann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Fehler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produzieren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471304" y="5928855"/>
            <a:ext cx="6965080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hat keinen Zugriff auf die emotionale Wirkung </a:t>
            </a:r>
          </a:p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von Worte oder Klang, kann diesen nicht von selbst korrigieren oder auf Feedback reagieren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471304" y="7417612"/>
            <a:ext cx="6298248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technische Einbindung muss für Blinde zugänglich und auffindbar sein, bestenfalls getestet und entwickelt mit Blinden</a:t>
            </a:r>
          </a:p>
        </p:txBody>
      </p:sp>
      <p:sp>
        <p:nvSpPr>
          <p:cNvPr id="11" name="TextBox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22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97085" y="2239429"/>
            <a:ext cx="6965080" cy="23812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98424" y="2215616"/>
            <a:ext cx="6965080" cy="23812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4" name="Freeform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2429123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6" name="Freeform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3551168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7" name="Freeform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4843710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8" name="Freeform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6252457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9" name="Freeform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540" y="7741214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20" y="0"/>
                </a:lnTo>
                <a:lnTo>
                  <a:pt x="559320" y="570091"/>
                </a:lnTo>
                <a:lnTo>
                  <a:pt x="0" y="57009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0" name="Freeform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2429123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1" name="Freeform 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3551168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2" name="Freeform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4843710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3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6252457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0"/>
                </a:lnTo>
                <a:lnTo>
                  <a:pt x="0" y="57009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4" name="Freeform 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10396" y="7741214"/>
            <a:ext cx="559319" cy="570090"/>
          </a:xfrm>
          <a:custGeom>
            <a:avLst/>
            <a:gdLst/>
            <a:ahLst/>
            <a:cxnLst/>
            <a:rect l="l" t="t" r="r" b="b"/>
            <a:pathLst>
              <a:path w="559319" h="570090">
                <a:moveTo>
                  <a:pt x="0" y="0"/>
                </a:moveTo>
                <a:lnTo>
                  <a:pt x="559319" y="0"/>
                </a:lnTo>
                <a:lnTo>
                  <a:pt x="559319" y="570091"/>
                </a:lnTo>
                <a:lnTo>
                  <a:pt x="0" y="57009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5" name="TextBox 25"/>
          <p:cNvSpPr txBox="1"/>
          <p:nvPr/>
        </p:nvSpPr>
        <p:spPr>
          <a:xfrm>
            <a:off x="1320540" y="783692"/>
            <a:ext cx="5857196" cy="1431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999"/>
              </a:lnSpc>
            </a:pPr>
            <a:r>
              <a:rPr lang="en-US" sz="9999" b="1" dirty="0" err="1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lang="en-US" sz="9999" b="1" dirty="0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. </a:t>
            </a:r>
            <a:r>
              <a:rPr lang="en-US" sz="9999" b="1" dirty="0" err="1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Preise</a:t>
            </a:r>
            <a:endParaRPr lang="en-US" sz="9999" b="1" dirty="0">
              <a:solidFill>
                <a:srgbClr val="0097B2"/>
              </a:solidFill>
              <a:latin typeface="Roboto Condensed Bold"/>
              <a:ea typeface="Roboto Condensed Bold"/>
              <a:cs typeface="Roboto Condensed Bold"/>
              <a:sym typeface="Roboto Condensed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155674" y="2391023"/>
            <a:ext cx="6298248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Grundlegende Entwicklungskosten und Zeiten für eigene Technische Systeme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155674" y="3513068"/>
            <a:ext cx="6999116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  <a:spcBef>
                <a:spcPct val="0"/>
              </a:spcBef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Lizensierung von K.i. Stimmen und Sprachsystemen ab 300 € pro Monat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55674" y="4675841"/>
            <a:ext cx="7346161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Kosten für den Prompt-Artist im Tonstudio Bearbeitungskosten bei Feedbacks </a:t>
            </a:r>
          </a:p>
          <a:p>
            <a:pPr algn="l">
              <a:lnSpc>
                <a:spcPts val="3120"/>
              </a:lnSpc>
              <a:spcBef>
                <a:spcPct val="0"/>
              </a:spcBef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ab 250 € / Stunde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55674" y="6319380"/>
            <a:ext cx="7346161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  <a:spcBef>
                <a:spcPct val="0"/>
              </a:spcBef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Kosten für Korrektur und Nachbearbeitung maschineller Texte und Inhalte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155674" y="7703114"/>
            <a:ext cx="6298248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Nacharbeitung bei Nicht-Erreichen oder schlechter Nutzbarkeit durch Zielgruppe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610395" y="783692"/>
            <a:ext cx="8285351" cy="1410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999"/>
              </a:lnSpc>
            </a:pPr>
            <a:r>
              <a:rPr lang="en-US" sz="9999" b="1" dirty="0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Standard </a:t>
            </a:r>
            <a:r>
              <a:rPr lang="en-US" sz="9999" b="1" dirty="0" err="1">
                <a:solidFill>
                  <a:srgbClr val="0097B2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Preise</a:t>
            </a:r>
            <a:endParaRPr lang="en-US" sz="9999" b="1" dirty="0">
              <a:solidFill>
                <a:srgbClr val="0097B2"/>
              </a:solidFill>
              <a:latin typeface="Roboto Condensed Bold"/>
              <a:ea typeface="Roboto Condensed Bold"/>
              <a:cs typeface="Roboto Condensed Bold"/>
              <a:sym typeface="Roboto Condensed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445940" y="2391023"/>
            <a:ext cx="6965080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Erstellungskosten der Texte </a:t>
            </a:r>
          </a:p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Film-AD ca. 25 € pro Filmminute bei Spielfilmen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445940" y="3422828"/>
            <a:ext cx="7102269" cy="7886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Buyout für Sprecherinnen nach Gagentabelle</a:t>
            </a:r>
          </a:p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200€ Mindestgage bzw. 6 € pro Filmminute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434286" y="4675841"/>
            <a:ext cx="7099602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Session Kosten Heimstudio / Tonstudio</a:t>
            </a:r>
          </a:p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Live Regie für eine direkt passende Intonation</a:t>
            </a:r>
          </a:p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ab 90 € pro Stunde im Heimstudio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445940" y="6319380"/>
            <a:ext cx="6965080" cy="39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von Beginn an professionelle Erstellung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434286" y="7703114"/>
            <a:ext cx="6298248" cy="1179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20"/>
              </a:lnSpc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mit Expert*innen aus der Zielgruppe erstellte Projekte sind automatisch zielgruppengerecht entwickelt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20540" y="9365615"/>
            <a:ext cx="7834250" cy="194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0"/>
              </a:lnSpc>
            </a:pPr>
            <a:r>
              <a:rPr lang="en-US" sz="12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Alle Preise sind grobe Richtwerte und sind von den Projekten, ihrem Umfang und Auswertungsformen abhängig</a:t>
            </a:r>
          </a:p>
        </p:txBody>
      </p:sp>
      <p:sp>
        <p:nvSpPr>
          <p:cNvPr id="12" name="TextBox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23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5204F-B985-9E3F-0F6D-5A95D649E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62FCAAC-D7CA-0D53-F071-DF2678E59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8AFE1CEE-4DF4-6DF6-0445-D3B19952F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7B4D221-2474-4CB7-DF31-41719470A9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14319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LÖSUNG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33644D1-546F-D1F0-3005-4DF5B20B32FF}"/>
              </a:ext>
            </a:extLst>
          </p:cNvPr>
          <p:cNvSpPr txBox="1"/>
          <p:nvPr/>
        </p:nvSpPr>
        <p:spPr>
          <a:xfrm>
            <a:off x="8303960" y="3714433"/>
            <a:ext cx="9098735" cy="5052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Binden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Sie immer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Expertinnen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ein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b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Blinde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Autorinnen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Autoren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Beraterinnen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Berater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fundiertem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Fachwissen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, Menschen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mit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Programmierexpertise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aus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der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Zielgruppe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endParaRPr lang="en-US" sz="2800" dirty="0">
              <a:solidFill>
                <a:srgbClr val="0D5B69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Lassen Sie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sich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zu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dem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jeweiligen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geplanten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Einsatz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beraten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Künstliche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Intelligenz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kann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eine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Hilfe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sein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Barrierefreiheit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schaffen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, wo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sie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sonst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nicht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vorhanden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wäre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Vorausgesetzt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sie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bedacht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sinnvoll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eingesetzt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Bedenken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Sie den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menschlichen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Faktor. </a:t>
            </a:r>
            <a:b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vor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allem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die Menschen, die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Ihre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Produkte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nutzen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F71F554-6F8C-66FA-E8A8-552C0AF15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187222" y="9210675"/>
            <a:ext cx="296556" cy="335541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011993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 descr="Vielen Dank"/>
          <p:cNvGrpSpPr/>
          <p:nvPr/>
        </p:nvGrpSpPr>
        <p:grpSpPr>
          <a:xfrm>
            <a:off x="1028700" y="1028700"/>
            <a:ext cx="10828196" cy="7327223"/>
            <a:chOff x="0" y="0"/>
            <a:chExt cx="14437594" cy="9769631"/>
          </a:xfrm>
        </p:grpSpPr>
        <p:sp>
          <p:nvSpPr>
            <p:cNvPr id="4" name="TextBox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 rot="-592460">
              <a:off x="325749" y="1551321"/>
              <a:ext cx="13634597" cy="4138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55"/>
                </a:lnSpc>
                <a:spcBef>
                  <a:spcPct val="0"/>
                </a:spcBef>
              </a:pPr>
              <a:r>
                <a:rPr lang="en-US" sz="22455" dirty="0" err="1">
                  <a:solidFill>
                    <a:srgbClr val="0097B2"/>
                  </a:solidFill>
                  <a:latin typeface="Bukhari Script"/>
                  <a:ea typeface="Bukhari Script"/>
                  <a:cs typeface="Bukhari Script"/>
                  <a:sym typeface="Bukhari Script"/>
                </a:rPr>
                <a:t>Vielen</a:t>
              </a:r>
              <a:endParaRPr lang="en-US" sz="22455" dirty="0">
                <a:solidFill>
                  <a:srgbClr val="0097B2"/>
                </a:solidFill>
                <a:latin typeface="Bukhari Script"/>
                <a:ea typeface="Bukhari Script"/>
                <a:cs typeface="Bukhari Script"/>
                <a:sym typeface="Bukhari Script"/>
              </a:endParaRPr>
            </a:p>
          </p:txBody>
        </p:sp>
        <p:sp>
          <p:nvSpPr>
            <p:cNvPr id="5" name="TextBox 5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 rot="-515361">
              <a:off x="1794320" y="5132707"/>
              <a:ext cx="12434519" cy="37292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210"/>
                </a:lnSpc>
                <a:spcBef>
                  <a:spcPct val="0"/>
                </a:spcBef>
              </a:pPr>
              <a:r>
                <a:rPr lang="en-US" sz="20210" dirty="0">
                  <a:solidFill>
                    <a:srgbClr val="0097B2"/>
                  </a:solidFill>
                  <a:latin typeface="Bukhari Script"/>
                  <a:ea typeface="Bukhari Script"/>
                  <a:cs typeface="Bukhari Script"/>
                  <a:sym typeface="Bukhari Script"/>
                </a:rPr>
                <a:t>Dank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E7D7ED61-076B-2181-BE6D-F4F1DE227F81}"/>
              </a:ext>
            </a:extLst>
          </p:cNvPr>
          <p:cNvSpPr txBox="1"/>
          <p:nvPr/>
        </p:nvSpPr>
        <p:spPr>
          <a:xfrm>
            <a:off x="12337148" y="7809009"/>
            <a:ext cx="4922151" cy="1093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20" b="1" spc="39" dirty="0">
                <a:solidFill>
                  <a:srgbClr val="0097B2"/>
                </a:solidFill>
                <a:latin typeface="Aleo Bold"/>
                <a:ea typeface="Aleo Bold"/>
                <a:cs typeface="Aleo Bold"/>
                <a:sym typeface="Aleo Bold"/>
              </a:rPr>
              <a:t>WEITERE FRAGEN?</a:t>
            </a:r>
          </a:p>
          <a:p>
            <a:pPr>
              <a:lnSpc>
                <a:spcPts val="2070"/>
              </a:lnSpc>
            </a:pPr>
            <a:r>
              <a:rPr lang="en-US" sz="1500" b="1" i="1" dirty="0">
                <a:latin typeface="Montserrat Light Bold Italics"/>
                <a:ea typeface="Montserrat Light Bold Italics"/>
                <a:cs typeface="Montserrat Light Bold Italics"/>
                <a:sym typeface="Montserrat Light Bold Italics"/>
              </a:rPr>
              <a:t>hello@thisislilja.com</a:t>
            </a:r>
          </a:p>
          <a:p>
            <a:pPr>
              <a:lnSpc>
                <a:spcPts val="2070"/>
              </a:lnSpc>
            </a:pPr>
            <a:r>
              <a:rPr lang="en-US" sz="1500" b="1" i="1" dirty="0">
                <a:latin typeface="Montserrat Light Bold Italics"/>
                <a:ea typeface="Montserrat Light Bold Italics"/>
                <a:cs typeface="Montserrat Light Bold Italics"/>
                <a:sym typeface="Montserrat Light Bold Italics"/>
              </a:rPr>
              <a:t>hw.michalski@t-online.de</a:t>
            </a:r>
            <a:endParaRPr lang="de-DE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44000" y="1977536"/>
            <a:ext cx="8116370" cy="7280764"/>
            <a:chOff x="0" y="0"/>
            <a:chExt cx="10821827" cy="9707685"/>
          </a:xfrm>
        </p:grpSpPr>
        <p:sp>
          <p:nvSpPr>
            <p:cNvPr id="3" name="Freeform 3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85527" y="1256912"/>
              <a:ext cx="8450773" cy="8450773"/>
            </a:xfrm>
            <a:custGeom>
              <a:avLst/>
              <a:gdLst/>
              <a:ahLst/>
              <a:cxnLst/>
              <a:rect l="l" t="t" r="r" b="b"/>
              <a:pathLst>
                <a:path w="8450773" h="8450773">
                  <a:moveTo>
                    <a:pt x="0" y="0"/>
                  </a:moveTo>
                  <a:lnTo>
                    <a:pt x="8450773" y="0"/>
                  </a:lnTo>
                  <a:lnTo>
                    <a:pt x="8450773" y="8450773"/>
                  </a:lnTo>
                  <a:lnTo>
                    <a:pt x="0" y="84507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grpSp>
          <p:nvGrpSpPr>
            <p:cNvPr id="4" name="Group 4"/>
            <p:cNvGrpSpPr>
              <a:grpSpLocks noChangeAspect="1"/>
            </p:cNvGrpSpPr>
            <p:nvPr/>
          </p:nvGrpSpPr>
          <p:grpSpPr>
            <a:xfrm>
              <a:off x="0" y="0"/>
              <a:ext cx="10821827" cy="8020136"/>
              <a:chOff x="0" y="0"/>
              <a:chExt cx="6298184" cy="4667631"/>
            </a:xfrm>
          </p:grpSpPr>
          <p:sp>
            <p:nvSpPr>
              <p:cNvPr id="5" name="Freeform 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0" y="0"/>
                <a:ext cx="6298184" cy="4667631"/>
              </a:xfrm>
              <a:custGeom>
                <a:avLst/>
                <a:gdLst/>
                <a:ahLst/>
                <a:cxnLst/>
                <a:rect l="l" t="t" r="r" b="b"/>
                <a:pathLst>
                  <a:path w="6298184" h="4667631">
                    <a:moveTo>
                      <a:pt x="4744593" y="3149092"/>
                    </a:moveTo>
                    <a:cubicBezTo>
                      <a:pt x="4703445" y="3994658"/>
                      <a:pt x="4004945" y="4667631"/>
                      <a:pt x="3149092" y="4667631"/>
                    </a:cubicBezTo>
                    <a:cubicBezTo>
                      <a:pt x="2293239" y="4667631"/>
                      <a:pt x="1594739" y="3994658"/>
                      <a:pt x="1553591" y="3149092"/>
                    </a:cubicBezTo>
                    <a:lnTo>
                      <a:pt x="0" y="3149092"/>
                    </a:lnTo>
                    <a:cubicBezTo>
                      <a:pt x="0" y="1409954"/>
                      <a:pt x="1409954" y="0"/>
                      <a:pt x="3149092" y="0"/>
                    </a:cubicBezTo>
                    <a:cubicBezTo>
                      <a:pt x="4888230" y="0"/>
                      <a:pt x="6298184" y="1409954"/>
                      <a:pt x="6298184" y="3149092"/>
                    </a:cubicBezTo>
                    <a:lnTo>
                      <a:pt x="4744593" y="3149092"/>
                    </a:lnTo>
                    <a:close/>
                  </a:path>
                </a:pathLst>
              </a:cu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de-DE"/>
              </a:p>
            </p:txBody>
          </p:sp>
        </p:grpSp>
      </p:grpSp>
      <p:sp>
        <p:nvSpPr>
          <p:cNvPr id="7" name="TextBox 7"/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28225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GRUNDSÄTZLICH</a:t>
            </a:r>
          </a:p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GILT...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6848475"/>
            <a:ext cx="8850277" cy="240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79"/>
              </a:lnSpc>
            </a:pPr>
            <a:r>
              <a:rPr lang="en-US" sz="2649" b="1">
                <a:solidFill>
                  <a:srgbClr val="535857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MENSCHEN HABEN RECHT AUF TEILHABE </a:t>
            </a:r>
          </a:p>
          <a:p>
            <a:pPr algn="l">
              <a:lnSpc>
                <a:spcPts val="3179"/>
              </a:lnSpc>
            </a:pPr>
            <a:r>
              <a:rPr lang="en-US" sz="2649" b="1">
                <a:solidFill>
                  <a:srgbClr val="535857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AN DER GESELLSCHAFT, KULTUR UND AN INFORMATIONEN </a:t>
            </a:r>
          </a:p>
          <a:p>
            <a:pPr algn="l">
              <a:lnSpc>
                <a:spcPts val="3179"/>
              </a:lnSpc>
            </a:pPr>
            <a:r>
              <a:rPr lang="en-US" sz="2649" b="1">
                <a:solidFill>
                  <a:srgbClr val="535857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(UN-BRK).</a:t>
            </a:r>
          </a:p>
          <a:p>
            <a:pPr algn="l">
              <a:lnSpc>
                <a:spcPts val="3179"/>
              </a:lnSpc>
            </a:pPr>
            <a:endParaRPr lang="en-US" sz="2649" b="1">
              <a:solidFill>
                <a:srgbClr val="535857"/>
              </a:solidFill>
              <a:latin typeface="Roboto Condensed Bold"/>
              <a:ea typeface="Roboto Condensed Bold"/>
              <a:cs typeface="Roboto Condensed Bold"/>
              <a:sym typeface="Roboto Condensed Bold"/>
            </a:endParaRPr>
          </a:p>
          <a:p>
            <a:pPr algn="l">
              <a:lnSpc>
                <a:spcPts val="3179"/>
              </a:lnSpc>
            </a:pPr>
            <a:r>
              <a:rPr lang="en-US" sz="2649" b="1">
                <a:solidFill>
                  <a:srgbClr val="535857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BARRIEREFREIHEIT IST DANN GUT, </a:t>
            </a:r>
          </a:p>
          <a:p>
            <a:pPr algn="l">
              <a:lnSpc>
                <a:spcPts val="3179"/>
              </a:lnSpc>
            </a:pPr>
            <a:r>
              <a:rPr lang="en-US" sz="2649" b="1">
                <a:solidFill>
                  <a:srgbClr val="535857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WENN SIE DAS PUBLIKUM UND SEINE BEDÜRFNISSE ERREICHT.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/>
          </p:cNvSpPr>
          <p:nvPr>
            <p:ph type="title" idx="4294967295"/>
          </p:nvPr>
        </p:nvSpPr>
        <p:spPr>
          <a:xfrm>
            <a:off x="1971093" y="4470400"/>
            <a:ext cx="14345815" cy="14319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“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Audiodeskription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....?”</a:t>
            </a:r>
          </a:p>
        </p:txBody>
      </p:sp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14319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DEFINITION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303960" y="3714433"/>
            <a:ext cx="9098735" cy="1383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Audiodeskription (AD) macht das bildliche hörbar. Sie ist das Verbalisieren von visuellen Informationen für blinde Menschen.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303960" y="5217160"/>
            <a:ext cx="8955340" cy="1960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Vorlesen von Schrift und Texten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Beschreiben von Bilder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Beschreiben von Kunst oder im Museum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Beschreiben von Räumen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Beschreiben von Filmen in Dialogpausen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03960" y="7286942"/>
            <a:ext cx="9098735" cy="1840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AD ermöglicht sehbehinderten Menschen, an Informationen und Medienerlebnissen teilzuhaben, Kunst zu erfahren, mitreden zu können und bietet Zugang zu unserer visuell geprägten Mehrheitgesellschaft.</a:t>
            </a:r>
          </a:p>
        </p:txBody>
      </p:sp>
      <p:sp>
        <p:nvSpPr>
          <p:cNvPr id="5" name="TextBox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/>
          </p:cNvSpPr>
          <p:nvPr>
            <p:ph type="title" idx="4294967295"/>
          </p:nvPr>
        </p:nvSpPr>
        <p:spPr>
          <a:xfrm>
            <a:off x="1971093" y="2384425"/>
            <a:ext cx="14345815" cy="42132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“Wann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begegnet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Blinden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und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sehbehinderten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Menschen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im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Alltag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?”</a:t>
            </a:r>
          </a:p>
        </p:txBody>
      </p:sp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14319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STIMMEN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303960" y="4446036"/>
            <a:ext cx="9098735" cy="14920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Blinde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sehbehinderte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Menschen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nutzen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künstliche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Stimmen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vielen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Bereichen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des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Alltags</a:t>
            </a:r>
            <a:endParaRPr lang="en-US" sz="2800" dirty="0">
              <a:solidFill>
                <a:srgbClr val="0D5B6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303960" y="5741035"/>
            <a:ext cx="8955340" cy="2350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für die Navigation durch digitale Räume und Geräte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für Nachrichten-Schrifttexte (K.i. Stimme liest vor)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Computerbedienung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Beschreibungen von Bildern, Kunst, Architektur, Kleidung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Suchfunktionen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viele Streamer nutzen K.i. Modelle für Filmbeschreibungen</a:t>
            </a:r>
          </a:p>
        </p:txBody>
      </p:sp>
      <p:sp>
        <p:nvSpPr>
          <p:cNvPr id="5" name="TextBox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9258300"/>
            <a:ext cx="8719679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3" name="AutoShap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3960" y="3219450"/>
            <a:ext cx="8955340" cy="0"/>
          </a:xfrm>
          <a:prstGeom prst="line">
            <a:avLst/>
          </a:prstGeom>
          <a:ln w="47625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>
            <a:spLocks noGrp="1"/>
          </p:cNvSpPr>
          <p:nvPr>
            <p:ph type="title" idx="4294967295"/>
          </p:nvPr>
        </p:nvSpPr>
        <p:spPr>
          <a:xfrm>
            <a:off x="1028700" y="1114425"/>
            <a:ext cx="9492250" cy="28225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BESCHREIBENDE</a:t>
            </a:r>
          </a:p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097B2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303960" y="4836561"/>
            <a:ext cx="9098735" cy="14920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0"/>
              </a:lnSpc>
            </a:pP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Blinde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und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sehbehinderte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Menschen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nutzen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K.i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</a:p>
          <a:p>
            <a:pPr algn="l">
              <a:lnSpc>
                <a:spcPts val="364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zur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Beschreibung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im</a:t>
            </a:r>
            <a:r>
              <a:rPr lang="en-US" sz="2800" dirty="0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800" dirty="0" err="1">
                <a:solidFill>
                  <a:srgbClr val="0D5B69"/>
                </a:solidFill>
                <a:latin typeface="Roboto"/>
                <a:ea typeface="Roboto"/>
                <a:cs typeface="Roboto"/>
                <a:sym typeface="Roboto"/>
              </a:rPr>
              <a:t>Alltag</a:t>
            </a:r>
            <a:endParaRPr lang="en-US" sz="2800" dirty="0">
              <a:solidFill>
                <a:srgbClr val="0D5B6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303960" y="6131560"/>
            <a:ext cx="8955340" cy="1569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Beschreibungen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von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Bildern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Beschreiben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von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Digitalen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Inhalten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/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Sprachsteuerung</a:t>
            </a:r>
            <a:endParaRPr lang="en-US" sz="2400" dirty="0">
              <a:solidFill>
                <a:srgbClr val="535857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Hinweise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für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Umgebungen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(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bspw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Räumen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</a:p>
          <a:p>
            <a:pPr marL="518160" lvl="1" indent="-259080" algn="just">
              <a:lnSpc>
                <a:spcPts val="3120"/>
              </a:lnSpc>
              <a:buFont typeface="Arial"/>
              <a:buChar char="•"/>
            </a:pP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Hinweise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zur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Anwesenheit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von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Personen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dirty="0" err="1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im</a:t>
            </a:r>
            <a:r>
              <a:rPr lang="en-US" sz="2400" dirty="0">
                <a:solidFill>
                  <a:srgbClr val="535857"/>
                </a:solidFill>
                <a:latin typeface="Roboto"/>
                <a:ea typeface="Roboto"/>
                <a:cs typeface="Roboto"/>
                <a:sym typeface="Roboto"/>
              </a:rPr>
              <a:t> Raum</a:t>
            </a:r>
          </a:p>
        </p:txBody>
      </p:sp>
      <p:sp>
        <p:nvSpPr>
          <p:cNvPr id="4" name="TextBox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Grp="1"/>
          </p:cNvSpPr>
          <p:nvPr>
            <p:ph type="title" idx="4294967295"/>
          </p:nvPr>
        </p:nvSpPr>
        <p:spPr>
          <a:xfrm>
            <a:off x="1971093" y="1689100"/>
            <a:ext cx="14345815" cy="6994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“Wenn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Blinde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und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sehbehinderte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Menschen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schon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so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viel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nutzen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,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dann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können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wir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doch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alles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mit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K.i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.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machen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, </a:t>
            </a:r>
            <a:r>
              <a:rPr kumimoji="0" lang="en-US" sz="9999" b="1" i="0" u="none" strike="noStrike" kern="1200" cap="none" spc="0" normalizeH="0" baseline="0" noProof="0" dirty="0" err="1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oder</a:t>
            </a:r>
            <a:r>
              <a:rPr kumimoji="0" lang="en-US" sz="9999" b="1" i="0" u="none" strike="noStrike" kern="1200" cap="none" spc="0" normalizeH="0" baseline="0" noProof="0" dirty="0">
                <a:ln>
                  <a:noFill/>
                </a:ln>
                <a:solidFill>
                  <a:srgbClr val="0D5B69"/>
                </a:solidFill>
                <a:effectLst/>
                <a:uLnTx/>
                <a:uFillTx/>
                <a:latin typeface="Roboto Condensed Bold"/>
                <a:ea typeface="Roboto Condensed Bold"/>
                <a:cs typeface="Roboto Condensed Bold"/>
                <a:sym typeface="Roboto Condensed Bold"/>
              </a:rPr>
              <a:t>?”</a:t>
            </a:r>
          </a:p>
        </p:txBody>
      </p:sp>
      <p:sp>
        <p:nvSpPr>
          <p:cNvPr id="3" name="TextBox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D5B69"/>
                </a:solidFill>
                <a:latin typeface="Canva Sans"/>
                <a:ea typeface="Canva Sans"/>
                <a:cs typeface="Canva Sans"/>
                <a:sym typeface="Canva Sans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4a95173-f0ec-43d8-beb7-2e59b0f4f37f">
      <Terms xmlns="http://schemas.microsoft.com/office/infopath/2007/PartnerControls"/>
    </lcf76f155ced4ddcb4097134ff3c332f>
    <TaxCatchAll xmlns="6652e83d-4640-49fa-ad06-ff7c383b0af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7B766D112749745B11285C4D718789C" ma:contentTypeVersion="13" ma:contentTypeDescription="Ein neues Dokument erstellen." ma:contentTypeScope="" ma:versionID="07f59e51a1de04e35bb6d92baa347af9">
  <xsd:schema xmlns:xsd="http://www.w3.org/2001/XMLSchema" xmlns:xs="http://www.w3.org/2001/XMLSchema" xmlns:p="http://schemas.microsoft.com/office/2006/metadata/properties" xmlns:ns2="b4a95173-f0ec-43d8-beb7-2e59b0f4f37f" xmlns:ns3="6652e83d-4640-49fa-ad06-ff7c383b0af2" targetNamespace="http://schemas.microsoft.com/office/2006/metadata/properties" ma:root="true" ma:fieldsID="cd7c7ffa63b6656c12395326207c8729" ns2:_="" ns3:_="">
    <xsd:import namespace="b4a95173-f0ec-43d8-beb7-2e59b0f4f37f"/>
    <xsd:import namespace="6652e83d-4640-49fa-ad06-ff7c383b0a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a95173-f0ec-43d8-beb7-2e59b0f4f3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Bildmarkierungen" ma:readOnly="false" ma:fieldId="{5cf76f15-5ced-4ddc-b409-7134ff3c332f}" ma:taxonomyMulti="true" ma:sspId="0c4551a1-c42c-4513-aaa8-0d90dc5675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52e83d-4640-49fa-ad06-ff7c383b0af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3396b150-75e0-489a-855f-0dfa6a0f9c6c}" ma:internalName="TaxCatchAll" ma:showField="CatchAllData" ma:web="6652e83d-4640-49fa-ad06-ff7c383b0a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12CBF9-C177-474F-8314-4B62262449E8}">
  <ds:schemaRefs>
    <ds:schemaRef ds:uri="http://schemas.microsoft.com/office/2006/metadata/properties"/>
    <ds:schemaRef ds:uri="http://schemas.microsoft.com/office/infopath/2007/PartnerControls"/>
    <ds:schemaRef ds:uri="b4a95173-f0ec-43d8-beb7-2e59b0f4f37f"/>
    <ds:schemaRef ds:uri="6652e83d-4640-49fa-ad06-ff7c383b0af2"/>
  </ds:schemaRefs>
</ds:datastoreItem>
</file>

<file path=customXml/itemProps2.xml><?xml version="1.0" encoding="utf-8"?>
<ds:datastoreItem xmlns:ds="http://schemas.openxmlformats.org/officeDocument/2006/customXml" ds:itemID="{FC110BEC-6548-438F-B792-49118A40FF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a95173-f0ec-43d8-beb7-2e59b0f4f37f"/>
    <ds:schemaRef ds:uri="6652e83d-4640-49fa-ad06-ff7c383b0a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41DCEB2-CAC1-4224-A987-E806C02364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Microsoft Office PowerPoint</Application>
  <PresentationFormat>Benutzerdefiniert</PresentationFormat>
  <Paragraphs>203</Paragraphs>
  <Slides>25</Slides>
  <Notes>0</Notes>
  <HiddenSlides>0</HiddenSlides>
  <MMClips>10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7" baseType="lpstr">
      <vt:lpstr>Roboto Condensed Bold</vt:lpstr>
      <vt:lpstr>Montserrat Light Bold Italics</vt:lpstr>
      <vt:lpstr>Roboto Italics</vt:lpstr>
      <vt:lpstr>Roboto</vt:lpstr>
      <vt:lpstr>Arial</vt:lpstr>
      <vt:lpstr>Bukhari Script</vt:lpstr>
      <vt:lpstr>Canva Sans</vt:lpstr>
      <vt:lpstr>Calibri</vt:lpstr>
      <vt:lpstr>Roboto Bold Italics</vt:lpstr>
      <vt:lpstr>Aleo Bold</vt:lpstr>
      <vt:lpstr>Roboto Bold</vt:lpstr>
      <vt:lpstr>Office Theme</vt:lpstr>
      <vt:lpstr>AUDIODESKRIPTION UND KI – CHANCEN UND GRENZEN AUS SICHT EINES BLINDEN PUBLIKUMS</vt:lpstr>
      <vt:lpstr>PowerPoint-Präsentation</vt:lpstr>
      <vt:lpstr>GRUNDSÄTZLICH GILT...</vt:lpstr>
      <vt:lpstr>“Audiodeskription....?”</vt:lpstr>
      <vt:lpstr>DEFINITION</vt:lpstr>
      <vt:lpstr>“Wann begegnet K.i. Blinden und sehbehinderten Menschen im Alltag?”</vt:lpstr>
      <vt:lpstr>K.i. STIMMEN</vt:lpstr>
      <vt:lpstr>BESCHREIBENDE K.i.</vt:lpstr>
      <vt:lpstr>“Wenn Blinde und sehbehinderte Menschen schon so viel K.i. nutzen, dann können wir doch alles mit K.i. machen, oder?”</vt:lpstr>
      <vt:lpstr>ANFORDERUNGEN  AN EINE AD</vt:lpstr>
      <vt:lpstr>PRÜFUNG VOM K.i. EINSATZ</vt:lpstr>
      <vt:lpstr>“Könnt ihr Beispiele geben?”</vt:lpstr>
      <vt:lpstr>GELESENE ARTIKEL MIT K.i. STIMME</vt:lpstr>
      <vt:lpstr>BESCHREIBENDE K.i. FÜR GEGENSTÄNDE IM ALLTAG</vt:lpstr>
      <vt:lpstr>MENSCHLICHE SPRACHE  &amp; KI?</vt:lpstr>
      <vt:lpstr>MENSCHLICHE AUTOREN ODER K.i.?</vt:lpstr>
      <vt:lpstr>BESCHREIBENDE K.i. FÜR KUNST</vt:lpstr>
      <vt:lpstr>BESCHREIBENDE K.i. FÜR KUNST</vt:lpstr>
      <vt:lpstr>BESCHREIBENDE K.i.  FÜR KUNST</vt:lpstr>
      <vt:lpstr>BESCHREIBUNG &amp; STIMME VON AD DUCH K.i.</vt:lpstr>
      <vt:lpstr>“Aber K.i. ist doch viel einfacher und günstiger...”</vt:lpstr>
      <vt:lpstr>PowerPoint-Präsentation</vt:lpstr>
      <vt:lpstr>PowerPoint-Präsentation</vt:lpstr>
      <vt:lpstr>LÖSUNG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 und K.i. (Hela Michalski, Lilja Häfele-Stephan)</dc:title>
  <dc:creator>Hela Michalski;Lilja Häfele-Stephan</dc:creator>
  <cp:lastModifiedBy>Wilfried Laudehr</cp:lastModifiedBy>
  <cp:revision>24</cp:revision>
  <cp:lastPrinted>2026-03-24T16:49:16Z</cp:lastPrinted>
  <dcterms:created xsi:type="dcterms:W3CDTF">2006-08-16T00:00:00Z</dcterms:created>
  <dcterms:modified xsi:type="dcterms:W3CDTF">2026-04-08T11:32:44Z</dcterms:modified>
  <dc:identifier>DAHEw1Ew-xk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0x010100D7B766D112749745B11285C4D718789C</vt:lpwstr>
  </property>
  <property fmtid="{D5CDD505-2E9C-101B-9397-08002B2CF9AE}" pid="3" name="MediaServiceImageTags">
    <vt:lpwstr/>
  </property>
</Properties>
</file>